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slideLayouts/slideLayout24.xml" ContentType="application/vnd.openxmlformats-officedocument.presentationml.slideLayout+xml"/>
  <Override PartName="/ppt/theme/theme21.xml" ContentType="application/vnd.openxmlformats-officedocument.theme+xml"/>
  <Override PartName="/ppt/slideLayouts/slideLayout25.xml" ContentType="application/vnd.openxmlformats-officedocument.presentationml.slideLayout+xml"/>
  <Override PartName="/ppt/theme/theme22.xml" ContentType="application/vnd.openxmlformats-officedocument.theme+xml"/>
  <Override PartName="/ppt/slideLayouts/slideLayout26.xml" ContentType="application/vnd.openxmlformats-officedocument.presentationml.slideLayout+xml"/>
  <Override PartName="/ppt/theme/theme23.xml" ContentType="application/vnd.openxmlformats-officedocument.theme+xml"/>
  <Override PartName="/ppt/slideLayouts/slideLayout27.xml" ContentType="application/vnd.openxmlformats-officedocument.presentationml.slideLayout+xml"/>
  <Override PartName="/ppt/theme/theme24.xml" ContentType="application/vnd.openxmlformats-officedocument.theme+xml"/>
  <Override PartName="/ppt/slideLayouts/slideLayout28.xml" ContentType="application/vnd.openxmlformats-officedocument.presentationml.slideLayout+xml"/>
  <Override PartName="/ppt/theme/theme25.xml" ContentType="application/vnd.openxmlformats-officedocument.theme+xml"/>
  <Override PartName="/ppt/slideLayouts/slideLayout29.xml" ContentType="application/vnd.openxmlformats-officedocument.presentationml.slideLayout+xml"/>
  <Override PartName="/ppt/theme/theme26.xml" ContentType="application/vnd.openxmlformats-officedocument.theme+xml"/>
  <Override PartName="/ppt/slideLayouts/slideLayout30.xml" ContentType="application/vnd.openxmlformats-officedocument.presentationml.slideLayout+xml"/>
  <Override PartName="/ppt/theme/theme27.xml" ContentType="application/vnd.openxmlformats-officedocument.theme+xml"/>
  <Override PartName="/ppt/slideLayouts/slideLayout31.xml" ContentType="application/vnd.openxmlformats-officedocument.presentationml.slideLayout+xml"/>
  <Override PartName="/ppt/theme/theme28.xml" ContentType="application/vnd.openxmlformats-officedocument.theme+xml"/>
  <Override PartName="/ppt/slideLayouts/slideLayout32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8" r:id="rId2"/>
    <p:sldMasterId id="2147483679" r:id="rId3"/>
    <p:sldMasterId id="2147483680" r:id="rId4"/>
    <p:sldMasterId id="2147483681" r:id="rId5"/>
    <p:sldMasterId id="2147483682" r:id="rId6"/>
    <p:sldMasterId id="2147483683" r:id="rId7"/>
    <p:sldMasterId id="2147483684" r:id="rId8"/>
    <p:sldMasterId id="2147483685" r:id="rId9"/>
    <p:sldMasterId id="2147483686" r:id="rId10"/>
    <p:sldMasterId id="2147483687" r:id="rId11"/>
    <p:sldMasterId id="2147483688" r:id="rId12"/>
    <p:sldMasterId id="2147483689" r:id="rId13"/>
    <p:sldMasterId id="2147483690" r:id="rId14"/>
    <p:sldMasterId id="2147483691" r:id="rId15"/>
    <p:sldMasterId id="2147483692" r:id="rId16"/>
    <p:sldMasterId id="2147483693" r:id="rId17"/>
    <p:sldMasterId id="2147483694" r:id="rId18"/>
    <p:sldMasterId id="2147483695" r:id="rId19"/>
    <p:sldMasterId id="2147483696" r:id="rId20"/>
    <p:sldMasterId id="2147483697" r:id="rId21"/>
    <p:sldMasterId id="2147483698" r:id="rId22"/>
    <p:sldMasterId id="2147483699" r:id="rId23"/>
    <p:sldMasterId id="2147483700" r:id="rId24"/>
    <p:sldMasterId id="2147483701" r:id="rId25"/>
    <p:sldMasterId id="2147483702" r:id="rId26"/>
    <p:sldMasterId id="2147483703" r:id="rId27"/>
    <p:sldMasterId id="2147483704" r:id="rId28"/>
    <p:sldMasterId id="2147483705" r:id="rId29"/>
  </p:sldMasterIdLst>
  <p:notesMasterIdLst>
    <p:notesMasterId r:id="rId44"/>
  </p:notesMasterIdLst>
  <p:sldIdLst>
    <p:sldId id="256" r:id="rId30"/>
    <p:sldId id="257" r:id="rId31"/>
    <p:sldId id="258" r:id="rId32"/>
    <p:sldId id="259" r:id="rId33"/>
    <p:sldId id="270" r:id="rId34"/>
    <p:sldId id="261" r:id="rId35"/>
    <p:sldId id="273" r:id="rId36"/>
    <p:sldId id="271" r:id="rId37"/>
    <p:sldId id="264" r:id="rId38"/>
    <p:sldId id="267" r:id="rId39"/>
    <p:sldId id="268" r:id="rId40"/>
    <p:sldId id="269" r:id="rId41"/>
    <p:sldId id="272" r:id="rId42"/>
    <p:sldId id="266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E5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498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82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4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1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52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43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88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49544" y="2846133"/>
            <a:ext cx="8964807" cy="78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49544" y="3575743"/>
            <a:ext cx="896480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1851" y="1709103"/>
            <a:ext cx="10515600" cy="271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1851" y="444664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8D8D8D"/>
              </a:buClr>
              <a:buSzPts val="633"/>
              <a:buFont typeface="Arial"/>
              <a:buNone/>
              <a:defRPr sz="633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8D8D8D"/>
              </a:buClr>
              <a:buSzPts val="571"/>
              <a:buFont typeface="Arial"/>
              <a:buNone/>
              <a:defRPr sz="571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rgbClr val="8D8D8D"/>
              </a:buClr>
              <a:buSzPts val="507"/>
              <a:buFont typeface="Arial"/>
              <a:buNone/>
              <a:defRPr sz="507" b="0" i="0" u="none" strike="noStrike" cap="none">
                <a:solidFill>
                  <a:srgbClr val="8D8D8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With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12932"/>
            <a:ext cx="8149856" cy="55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8200" y="1682432"/>
            <a:ext cx="10515600" cy="44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With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8200" y="312932"/>
            <a:ext cx="8149856" cy="55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8200" y="1682432"/>
            <a:ext cx="10515600" cy="44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38199" y="291069"/>
            <a:ext cx="10515600" cy="62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38199" y="142885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172199" y="1428859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829277" y="280804"/>
            <a:ext cx="10515600" cy="61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829281" y="161810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None/>
              <a:defRPr sz="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None/>
              <a:defRPr sz="57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829281" y="244201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6161691" y="161810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None/>
              <a:defRPr sz="6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None/>
              <a:defRPr sz="57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6161691" y="244201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839791" y="321822"/>
            <a:ext cx="10515599" cy="48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5183187" y="1582994"/>
            <a:ext cx="6172200" cy="437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8795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8795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8795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8795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Char char="•"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839788" y="1582996"/>
            <a:ext cx="3932237" cy="437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443"/>
              <a:buFont typeface="Arial"/>
              <a:buNone/>
              <a:defRPr sz="4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380"/>
              <a:buFont typeface="Arial"/>
              <a:buNone/>
              <a:defRPr sz="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316"/>
              <a:buFont typeface="Arial"/>
              <a:buNone/>
              <a:defRPr sz="3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18535" y="673817"/>
            <a:ext cx="10515600" cy="100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18535" y="1813640"/>
            <a:ext cx="10515600" cy="444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49544" y="2846133"/>
            <a:ext cx="8964807" cy="78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49544" y="3575743"/>
            <a:ext cx="896480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213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949544" y="2846133"/>
            <a:ext cx="8964807" cy="78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49544" y="3575743"/>
            <a:ext cx="896480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886837" y="2304789"/>
            <a:ext cx="6955599" cy="179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8043863" y="0"/>
            <a:ext cx="4148137" cy="675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49544" y="2846133"/>
            <a:ext cx="8964807" cy="78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49544" y="3575743"/>
            <a:ext cx="896480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68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49544" y="2846133"/>
            <a:ext cx="8964807" cy="78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2185C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49544" y="3575743"/>
            <a:ext cx="8964807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56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914400" y="1543666"/>
            <a:ext cx="10363200" cy="1722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524000" y="335775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44658" marR="0" lvl="1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633"/>
              <a:buFont typeface="Arial"/>
              <a:buNone/>
              <a:defRPr sz="6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89315" marR="0" lvl="2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None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433972" marR="0" lvl="3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578630" marR="0" lvl="4" indent="0" algn="ctr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723287" marR="0" lvl="5" indent="0" algn="ctr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867945" marR="0" lvl="6" indent="0" algn="ctr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012601" marR="0" lvl="7" indent="0" algn="ctr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157259" marR="0" lvl="8" indent="0" algn="ctr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07"/>
              <a:buFont typeface="Arial"/>
              <a:buNone/>
              <a:defRPr sz="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38200" y="4015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8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9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775" y="661987"/>
            <a:ext cx="5394325" cy="7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0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lt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775" y="661987"/>
            <a:ext cx="5394325" cy="7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Shape 169"/>
          <p:cNvGrpSpPr/>
          <p:nvPr/>
        </p:nvGrpSpPr>
        <p:grpSpPr>
          <a:xfrm>
            <a:off x="0" y="4102100"/>
            <a:ext cx="7842250" cy="103187"/>
            <a:chOff x="0" y="0"/>
            <a:chExt cx="2147483647" cy="2147483647"/>
          </a:xfrm>
        </p:grpSpPr>
        <p:sp>
          <p:nvSpPr>
            <p:cNvPr id="170" name="Shape 170"/>
            <p:cNvSpPr txBox="1"/>
            <p:nvPr/>
          </p:nvSpPr>
          <p:spPr>
            <a:xfrm>
              <a:off x="1494978976" y="0"/>
              <a:ext cx="326034922" cy="2147483647"/>
            </a:xfrm>
            <a:prstGeom prst="rect">
              <a:avLst/>
            </a:prstGeom>
            <a:solidFill>
              <a:srgbClr val="F58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821014160" y="0"/>
              <a:ext cx="326469486" cy="2147483647"/>
            </a:xfrm>
            <a:prstGeom prst="rect">
              <a:avLst/>
            </a:prstGeom>
            <a:solidFill>
              <a:srgbClr val="57A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0" y="0"/>
              <a:ext cx="1494979029" cy="2147483647"/>
            </a:xfrm>
            <a:prstGeom prst="rect">
              <a:avLst/>
            </a:prstGeom>
            <a:solidFill>
              <a:srgbClr val="008F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387" y="788987"/>
            <a:ext cx="5494337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70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9809162" y="6754812"/>
            <a:ext cx="1190625" cy="103187"/>
          </a:xfrm>
          <a:prstGeom prst="rect">
            <a:avLst/>
          </a:prstGeom>
          <a:solidFill>
            <a:srgbClr val="F58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10999787" y="6754812"/>
            <a:ext cx="1192212" cy="103187"/>
          </a:xfrm>
          <a:prstGeom prst="rect">
            <a:avLst/>
          </a:prstGeom>
          <a:solidFill>
            <a:srgbClr val="57A4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0" y="6754812"/>
            <a:ext cx="9809162" cy="103187"/>
          </a:xfrm>
          <a:prstGeom prst="rect">
            <a:avLst/>
          </a:prstGeom>
          <a:solidFill>
            <a:srgbClr val="008F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70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38200" y="76200"/>
            <a:ext cx="105156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4658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9315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3972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7863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838200" y="1406525"/>
            <a:ext cx="10515600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4858" algn="l" rtl="0">
              <a:lnSpc>
                <a:spcPct val="9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571"/>
              <a:buFont typeface="Arial"/>
              <a:buChar char="•"/>
              <a:defRPr sz="5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lthemfromm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949325" y="2846387"/>
            <a:ext cx="8713787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Introducing Tell Them From Me</a:t>
            </a:r>
            <a: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</a:t>
            </a:r>
            <a:b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61028DA8-9B66-4D5C-A978-076010416582}"/>
              </a:ext>
            </a:extLst>
          </p:cNvPr>
          <p:cNvSpPr txBox="1"/>
          <p:nvPr/>
        </p:nvSpPr>
        <p:spPr>
          <a:xfrm>
            <a:off x="884236" y="3870664"/>
            <a:ext cx="8315325" cy="22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</a:pPr>
            <a:r>
              <a:rPr lang="en-AU" sz="28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This section will tell you a little bit about the Tell Them From Me</a:t>
            </a:r>
            <a:r>
              <a:rPr lang="en-AU" sz="28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</a:t>
            </a:r>
            <a:r>
              <a:rPr lang="en-AU" sz="28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survey and how to complete it. </a:t>
            </a:r>
            <a:endParaRPr lang="en-AU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Arial"/>
              <a:buChar char="•"/>
            </a:pP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884237" y="1727200"/>
            <a:ext cx="881697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</a:pPr>
            <a:r>
              <a:rPr lang="en-AU" sz="28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Some questions ask how often you do certain things or feel a certain way:</a:t>
            </a:r>
            <a:endParaRPr dirty="0"/>
          </a:p>
        </p:txBody>
      </p:sp>
      <p:sp>
        <p:nvSpPr>
          <p:cNvPr id="255" name="Shape 255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pic>
        <p:nvPicPr>
          <p:cNvPr id="6" name="Shape 180">
            <a:extLst>
              <a:ext uri="{FF2B5EF4-FFF2-40B4-BE49-F238E27FC236}">
                <a16:creationId xmlns:a16="http://schemas.microsoft.com/office/drawing/2014/main" id="{34DE9D1B-2B41-4B97-A41D-A4CEDC854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61677"/>
          <a:stretch/>
        </p:blipFill>
        <p:spPr>
          <a:xfrm>
            <a:off x="387525" y="3172549"/>
            <a:ext cx="11376599" cy="102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58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884237" y="1727200"/>
            <a:ext cx="881697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</a:pPr>
            <a:r>
              <a:rPr lang="en-AU" sz="28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Some questions ask how much you agree or disagree about certain things:</a:t>
            </a:r>
            <a:endParaRPr dirty="0"/>
          </a:p>
        </p:txBody>
      </p:sp>
      <p:sp>
        <p:nvSpPr>
          <p:cNvPr id="255" name="Shape 255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pic>
        <p:nvPicPr>
          <p:cNvPr id="5" name="Shape 189">
            <a:extLst>
              <a:ext uri="{FF2B5EF4-FFF2-40B4-BE49-F238E27FC236}">
                <a16:creationId xmlns:a16="http://schemas.microsoft.com/office/drawing/2014/main" id="{E3374CBD-B4A9-4947-93FF-E1CA866E50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9813"/>
          <a:stretch/>
        </p:blipFill>
        <p:spPr>
          <a:xfrm>
            <a:off x="178500" y="2971650"/>
            <a:ext cx="11702575" cy="2075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612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1019042" y="1200665"/>
            <a:ext cx="9591413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</a:pPr>
            <a:r>
              <a:rPr lang="en-AU" sz="28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At the end of the survey, you may have a chance to answer </a:t>
            </a:r>
            <a:r>
              <a:rPr lang="en-AU" sz="2800" b="1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open ended questions</a:t>
            </a:r>
            <a:r>
              <a:rPr lang="en-AU" sz="28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. Spelling is not important here, it is important that your </a:t>
            </a:r>
            <a:r>
              <a:rPr lang="en-AU" sz="2800" b="1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opinion is heard</a:t>
            </a:r>
            <a:r>
              <a:rPr lang="en-AU" sz="28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55" name="Shape 255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C7608-EE13-4E5B-8C31-E05178A0DA12}"/>
              </a:ext>
            </a:extLst>
          </p:cNvPr>
          <p:cNvGrpSpPr/>
          <p:nvPr/>
        </p:nvGrpSpPr>
        <p:grpSpPr>
          <a:xfrm>
            <a:off x="1019042" y="2824786"/>
            <a:ext cx="10661175" cy="2716550"/>
            <a:chOff x="484162" y="3177850"/>
            <a:chExt cx="10661175" cy="2716550"/>
          </a:xfrm>
        </p:grpSpPr>
        <p:pic>
          <p:nvPicPr>
            <p:cNvPr id="6" name="Shape 198">
              <a:extLst>
                <a:ext uri="{FF2B5EF4-FFF2-40B4-BE49-F238E27FC236}">
                  <a16:creationId xmlns:a16="http://schemas.microsoft.com/office/drawing/2014/main" id="{C34FADB7-5AFE-45D2-851B-2B5CC8D9120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114" t="3948" r="1085" b="5067"/>
            <a:stretch/>
          </p:blipFill>
          <p:spPr>
            <a:xfrm>
              <a:off x="484162" y="3177850"/>
              <a:ext cx="10661175" cy="2716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B78F3F4-5B74-4A23-8294-DAD3681C4DB8}"/>
                </a:ext>
              </a:extLst>
            </p:cNvPr>
            <p:cNvSpPr/>
            <p:nvPr/>
          </p:nvSpPr>
          <p:spPr>
            <a:xfrm>
              <a:off x="581158" y="3728621"/>
              <a:ext cx="5877018" cy="994299"/>
            </a:xfrm>
            <a:prstGeom prst="rect">
              <a:avLst/>
            </a:prstGeom>
            <a:solidFill>
              <a:srgbClr val="E5ECFF"/>
            </a:solidFill>
            <a:ln>
              <a:solidFill>
                <a:srgbClr val="E5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3460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884236" y="2324439"/>
            <a:ext cx="8713787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61028DA8-9B66-4D5C-A978-076010416582}"/>
              </a:ext>
            </a:extLst>
          </p:cNvPr>
          <p:cNvSpPr txBox="1"/>
          <p:nvPr/>
        </p:nvSpPr>
        <p:spPr>
          <a:xfrm>
            <a:off x="884237" y="3482266"/>
            <a:ext cx="4983904" cy="22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666666"/>
              </a:buClr>
              <a:buSzPts val="2800"/>
            </a:pPr>
            <a:r>
              <a:rPr lang="en-AU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This section explains some of the words used in the survey.</a:t>
            </a:r>
            <a:endParaRPr lang="en-AU" sz="2800" dirty="0">
              <a:solidFill>
                <a:srgbClr val="666666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8" name="Shape 270">
            <a:extLst>
              <a:ext uri="{FF2B5EF4-FFF2-40B4-BE49-F238E27FC236}">
                <a16:creationId xmlns:a16="http://schemas.microsoft.com/office/drawing/2014/main" id="{457009E7-DB60-4B4E-9A1B-368A9970A9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0722" y="1719354"/>
            <a:ext cx="4747041" cy="3143883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18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1543050" y="1027112"/>
            <a:ext cx="8713787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endParaRPr dirty="0"/>
          </a:p>
        </p:txBody>
      </p:sp>
      <p:sp>
        <p:nvSpPr>
          <p:cNvPr id="269" name="Shape 269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graphicFrame>
        <p:nvGraphicFramePr>
          <p:cNvPr id="5" name="Shape 219">
            <a:extLst>
              <a:ext uri="{FF2B5EF4-FFF2-40B4-BE49-F238E27FC236}">
                <a16:creationId xmlns:a16="http://schemas.microsoft.com/office/drawing/2014/main" id="{EE69180E-936B-4ED1-A1C8-746F9DB3F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095856"/>
              </p:ext>
            </p:extLst>
          </p:nvPr>
        </p:nvGraphicFramePr>
        <p:xfrm>
          <a:off x="225562" y="1764075"/>
          <a:ext cx="11794950" cy="3718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indent="457200" algn="ctr" rtl="0">
                        <a:spcBef>
                          <a:spcPts val="0"/>
                        </a:spcBef>
                        <a:buNone/>
                      </a:pPr>
                      <a:r>
                        <a:rPr lang="en-CA" sz="26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accepted 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en-CA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being liked the way you are; no need to change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CA" sz="2600" b="1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confidential, anonymous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en-CA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secret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CA" sz="26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encourage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someone feel good about themselves or what they did, or want to do something better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indent="457200" algn="ctr" rtl="0">
                        <a:spcBef>
                          <a:spcPts val="0"/>
                        </a:spcBef>
                        <a:buNone/>
                      </a:pPr>
                      <a:r>
                        <a:rPr lang="en-CA" sz="26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nervous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worried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CA" sz="26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statement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en-CA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sentence; phrase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CA" sz="2600" b="1" dirty="0">
                          <a:solidFill>
                            <a:schemeClr val="accent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threat, threaten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buNone/>
                      </a:pPr>
                      <a:r>
                        <a:rPr lang="en-CA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someone scaring you by saying they will do something bad 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7267" y="2925762"/>
            <a:ext cx="3889375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What is Tell Them From Me?</a:t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884237" y="1727200"/>
            <a:ext cx="688303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636466"/>
              </a:buClr>
              <a:buSzPts val="2800"/>
              <a:buFont typeface="Arial"/>
              <a:buChar char="•"/>
            </a:pPr>
            <a:r>
              <a:rPr lang="en-US" sz="24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The survey is </a:t>
            </a:r>
            <a:r>
              <a:rPr lang="en-US" sz="2400" i="1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24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a test. Your responses will help your teachers and Principal learn more about the school and its students.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Arial"/>
              <a:buChar char="•"/>
            </a:pPr>
            <a:r>
              <a:rPr lang="en-AU" sz="24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The survey is anonymous. No one will know which answers came from you, please be honest.</a:t>
            </a:r>
            <a:endParaRPr sz="12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Arial"/>
              <a:buChar char="•"/>
            </a:pPr>
            <a:r>
              <a:rPr lang="en-US" sz="24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Do no input any information that would identify you, like your name or your teacher’s name.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You answers should reflect what you think, not what your friends, parents or teachers would want you to say.</a:t>
            </a:r>
            <a:endParaRPr sz="1200" dirty="0"/>
          </a:p>
        </p:txBody>
      </p:sp>
      <p:sp>
        <p:nvSpPr>
          <p:cNvPr id="201" name="Shape 201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589441" y="888892"/>
            <a:ext cx="6184222" cy="4588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r>
              <a:rPr lang="en-AU" sz="24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You will complete the survey on a computer.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endParaRPr lang="en-AU" sz="2400" dirty="0">
              <a:solidFill>
                <a:srgbClr val="6364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r>
              <a:rPr lang="en-AU" sz="24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The website is </a:t>
            </a:r>
            <a:r>
              <a:rPr lang="en-AU" sz="24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www.tellthemfromme.com</a:t>
            </a:r>
            <a:r>
              <a:rPr lang="en-AU" sz="2400" b="0" i="0" u="none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endParaRPr lang="en-AU" sz="2400" dirty="0">
              <a:solidFill>
                <a:srgbClr val="636466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r>
              <a:rPr lang="en-AU" sz="24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There are two types of questions in this survey: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endParaRPr lang="en-AU" sz="2400" dirty="0">
              <a:solidFill>
                <a:srgbClr val="636466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r>
              <a:rPr lang="en-AU" sz="20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1. Multiple Choice: You will see several possible responses, and may only choose one.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endParaRPr lang="en-AU" sz="18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endParaRPr lang="en-AU" sz="18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endParaRPr lang="en-AU" sz="18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endParaRPr lang="en-AU" sz="1800" dirty="0"/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779"/>
              </a:buClr>
              <a:buSzPts val="2800"/>
            </a:pPr>
            <a:r>
              <a:rPr lang="en-AU" sz="2000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Multiple Answer: You will see several possible responses, and may choose more than one.</a:t>
            </a:r>
            <a:endParaRPr sz="20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1DBC63-9FFD-4701-87A4-6B36722582C7}"/>
              </a:ext>
            </a:extLst>
          </p:cNvPr>
          <p:cNvGrpSpPr/>
          <p:nvPr/>
        </p:nvGrpSpPr>
        <p:grpSpPr>
          <a:xfrm>
            <a:off x="8406546" y="2767926"/>
            <a:ext cx="1834425" cy="1322147"/>
            <a:chOff x="7980770" y="1998102"/>
            <a:chExt cx="1834425" cy="1322147"/>
          </a:xfrm>
        </p:grpSpPr>
        <p:pic>
          <p:nvPicPr>
            <p:cNvPr id="6" name="Shape 87">
              <a:extLst>
                <a:ext uri="{FF2B5EF4-FFF2-40B4-BE49-F238E27FC236}">
                  <a16:creationId xmlns:a16="http://schemas.microsoft.com/office/drawing/2014/main" id="{F36F8F0B-A58D-499E-8FB7-C8308E503A0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b="26403"/>
            <a:stretch/>
          </p:blipFill>
          <p:spPr>
            <a:xfrm>
              <a:off x="7980770" y="1998102"/>
              <a:ext cx="1834425" cy="1322147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3EAB4E-7163-4993-9F47-67B8D5FADC0C}"/>
                </a:ext>
              </a:extLst>
            </p:cNvPr>
            <p:cNvSpPr/>
            <p:nvPr/>
          </p:nvSpPr>
          <p:spPr>
            <a:xfrm>
              <a:off x="8327254" y="2317072"/>
              <a:ext cx="1251752" cy="239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9" name="Shape 89">
            <a:extLst>
              <a:ext uri="{FF2B5EF4-FFF2-40B4-BE49-F238E27FC236}">
                <a16:creationId xmlns:a16="http://schemas.microsoft.com/office/drawing/2014/main" id="{CF76974D-9693-4BA5-803A-AB6C2C48CEF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4960" y="4563878"/>
            <a:ext cx="4557599" cy="1636050"/>
          </a:xfrm>
          <a:prstGeom prst="rect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884237" y="1727200"/>
            <a:ext cx="10257239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AU" sz="2400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your time answering each question, you </a:t>
            </a:r>
            <a:r>
              <a:rPr lang="en-US" sz="2400" b="1" dirty="0">
                <a:solidFill>
                  <a:srgbClr val="008FBE"/>
                </a:solidFill>
                <a:latin typeface="Calibri"/>
                <a:cs typeface="Calibri"/>
                <a:sym typeface="Calibri"/>
              </a:rPr>
              <a:t>cannot go back to a previous page </a:t>
            </a:r>
            <a:r>
              <a:rPr lang="en-AU" sz="2400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change a response. </a:t>
            </a:r>
          </a:p>
          <a:p>
            <a:pPr lvl="0"/>
            <a:endParaRPr lang="en-AU" sz="24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AU" sz="2400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skip any question if you do not know the answer, or do not want to answer. </a:t>
            </a:r>
          </a:p>
          <a:p>
            <a:pPr lvl="0"/>
            <a:endParaRPr lang="en-AU" sz="2400" dirty="0">
              <a:solidFill>
                <a:srgbClr val="6364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AU" sz="2400" dirty="0">
                <a:solidFill>
                  <a:srgbClr val="6364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progress bar at the top of the screen will increase as you complete the survey. 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EF92D0-8017-43E6-8A97-6F35C579E1FC}"/>
              </a:ext>
            </a:extLst>
          </p:cNvPr>
          <p:cNvGrpSpPr/>
          <p:nvPr/>
        </p:nvGrpSpPr>
        <p:grpSpPr>
          <a:xfrm>
            <a:off x="1957526" y="4928566"/>
            <a:ext cx="8276947" cy="932156"/>
            <a:chOff x="1957526" y="4928566"/>
            <a:chExt cx="8276947" cy="932156"/>
          </a:xfrm>
        </p:grpSpPr>
        <p:pic>
          <p:nvPicPr>
            <p:cNvPr id="5" name="Shape 94">
              <a:extLst>
                <a:ext uri="{FF2B5EF4-FFF2-40B4-BE49-F238E27FC236}">
                  <a16:creationId xmlns:a16="http://schemas.microsoft.com/office/drawing/2014/main" id="{5AEE1E2F-EEDC-4794-9AD8-C65C711F4C2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7071" r="23292"/>
            <a:stretch/>
          </p:blipFill>
          <p:spPr>
            <a:xfrm>
              <a:off x="1957526" y="4928566"/>
              <a:ext cx="8276947" cy="932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97">
              <a:extLst>
                <a:ext uri="{FF2B5EF4-FFF2-40B4-BE49-F238E27FC236}">
                  <a16:creationId xmlns:a16="http://schemas.microsoft.com/office/drawing/2014/main" id="{6A9B5B4A-1E9B-406F-B40B-69280D8D138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14497" y="5212049"/>
              <a:ext cx="5293184" cy="3651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884236" y="2324439"/>
            <a:ext cx="8713787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Survey Topics</a:t>
            </a:r>
            <a:endParaRPr dirty="0"/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61028DA8-9B66-4D5C-A978-076010416582}"/>
              </a:ext>
            </a:extLst>
          </p:cNvPr>
          <p:cNvSpPr txBox="1"/>
          <p:nvPr/>
        </p:nvSpPr>
        <p:spPr>
          <a:xfrm>
            <a:off x="884236" y="3482266"/>
            <a:ext cx="5818405" cy="22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636466"/>
              </a:buClr>
              <a:buSzPts val="3200"/>
            </a:pPr>
            <a:r>
              <a:rPr lang="en-AU" sz="2800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This section will review some of the questions you will be asked in the survey.</a:t>
            </a:r>
          </a:p>
        </p:txBody>
      </p:sp>
      <p:pic>
        <p:nvPicPr>
          <p:cNvPr id="6" name="Shape 233">
            <a:extLst>
              <a:ext uri="{FF2B5EF4-FFF2-40B4-BE49-F238E27FC236}">
                <a16:creationId xmlns:a16="http://schemas.microsoft.com/office/drawing/2014/main" id="{43C78E60-D150-48D8-B780-E90835A0BB8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0426" y="1826750"/>
            <a:ext cx="4377338" cy="298494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98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6597588" y="1586605"/>
            <a:ext cx="5114925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667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400"/>
              <a:buFont typeface="Calibri"/>
              <a:buChar char="•"/>
            </a:pPr>
            <a:endParaRPr dirty="0"/>
          </a:p>
        </p:txBody>
      </p:sp>
      <p:sp>
        <p:nvSpPr>
          <p:cNvPr id="232" name="Shape 232"/>
          <p:cNvSpPr txBox="1"/>
          <p:nvPr/>
        </p:nvSpPr>
        <p:spPr>
          <a:xfrm>
            <a:off x="838200" y="401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800" b="0" i="0" u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Family Structure</a:t>
            </a:r>
            <a:endParaRPr dirty="0"/>
          </a:p>
        </p:txBody>
      </p:sp>
      <p:sp>
        <p:nvSpPr>
          <p:cNvPr id="234" name="Shape 234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7C48C-2F9C-4ACF-8C7B-CA3AD181BA0B}"/>
              </a:ext>
            </a:extLst>
          </p:cNvPr>
          <p:cNvSpPr/>
          <p:nvPr/>
        </p:nvSpPr>
        <p:spPr>
          <a:xfrm>
            <a:off x="838199" y="1586605"/>
            <a:ext cx="92557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endParaRPr lang="en-AU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</a:pPr>
            <a:r>
              <a:rPr lang="en-A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following best describes who you live with?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parents (include step-parents or other guardians).</a:t>
            </a:r>
            <a:b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b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Both my mother and my father</a:t>
            </a:r>
            <a:b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Two mothers </a:t>
            </a:r>
            <a:b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Two fathers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parent (include step-parents or other guardians).</a:t>
            </a:r>
            <a:b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b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Only my mother (or a step-mother or other female guardian)</a:t>
            </a:r>
            <a:b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Only my father (or a step-father or other male guardian)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live in separate homes, sometimes with one parent and sometimes with another parent.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A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</a:p>
          <a:p>
            <a:pPr lvl="0" algn="ctr"/>
            <a:endParaRPr lang="en-US" sz="2400" b="1" dirty="0">
              <a:solidFill>
                <a:srgbClr val="008FBE"/>
              </a:solidFill>
              <a:latin typeface="Calibri"/>
              <a:cs typeface="Calibri"/>
              <a:sym typeface="Calibri"/>
            </a:endParaRPr>
          </a:p>
          <a:p>
            <a:pPr lvl="0" algn="ctr"/>
            <a:r>
              <a:rPr lang="en-US" sz="2400" b="1" dirty="0">
                <a:solidFill>
                  <a:srgbClr val="008FBE"/>
                </a:solidFill>
                <a:latin typeface="Calibri"/>
                <a:cs typeface="Calibri"/>
                <a:sym typeface="Calibri"/>
              </a:rPr>
              <a:t>You can answer this question on your worksheet.</a:t>
            </a:r>
            <a:endParaRPr lang="en-AU" sz="24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AU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115">
            <a:extLst>
              <a:ext uri="{FF2B5EF4-FFF2-40B4-BE49-F238E27FC236}">
                <a16:creationId xmlns:a16="http://schemas.microsoft.com/office/drawing/2014/main" id="{435F7ACC-386B-4BCD-8353-1D4995F480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8743" y="1267909"/>
            <a:ext cx="382905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838201" y="72268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BE"/>
              </a:buClr>
              <a:buSzPts val="4800"/>
              <a:buFont typeface="Calibri"/>
              <a:buNone/>
            </a:pPr>
            <a:r>
              <a:rPr lang="en-US" sz="4400" b="0" i="0" u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Aboriginal and Torres Strait Islander students</a:t>
            </a:r>
            <a:endParaRPr sz="1200" dirty="0"/>
          </a:p>
        </p:txBody>
      </p:sp>
      <p:sp>
        <p:nvSpPr>
          <p:cNvPr id="234" name="Shape 234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7C48C-2F9C-4ACF-8C7B-CA3AD181BA0B}"/>
              </a:ext>
            </a:extLst>
          </p:cNvPr>
          <p:cNvSpPr/>
          <p:nvPr/>
        </p:nvSpPr>
        <p:spPr>
          <a:xfrm>
            <a:off x="838199" y="2048244"/>
            <a:ext cx="10258887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endParaRPr lang="en-AU"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One survey question asks if you are of Aboriginal or Torres Strait Islander origin.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6364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An Aboriginal or Torres Strait Islander is a person of: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6364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7" indent="-457200">
              <a:lnSpc>
                <a:spcPct val="80000"/>
              </a:lnSpc>
              <a:buAutoNum type="arabicPeriod"/>
            </a:pPr>
            <a:r>
              <a:rPr lang="en-AU" sz="2400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Aboriginal or Torres Strait Islander descent, and</a:t>
            </a:r>
          </a:p>
          <a:p>
            <a:pPr marL="457200" lvl="7" indent="-457200">
              <a:lnSpc>
                <a:spcPct val="80000"/>
              </a:lnSpc>
              <a:buAutoNum type="arabicPeriod"/>
            </a:pPr>
            <a:r>
              <a:rPr lang="en-AU" sz="2400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who identified as an Aboriginal and/or Torres Strait Islander, and</a:t>
            </a:r>
          </a:p>
          <a:p>
            <a:pPr marL="457200" lvl="7" indent="-457200">
              <a:lnSpc>
                <a:spcPct val="80000"/>
              </a:lnSpc>
              <a:buAutoNum type="arabicPeriod"/>
            </a:pPr>
            <a:r>
              <a:rPr lang="en-AU" sz="2400" dirty="0">
                <a:solidFill>
                  <a:srgbClr val="636466"/>
                </a:solidFill>
                <a:latin typeface="Calibri"/>
                <a:ea typeface="Calibri"/>
                <a:cs typeface="Calibri"/>
                <a:sym typeface="Calibri"/>
              </a:rPr>
              <a:t>is accepted as such by the community in which he or she lives</a:t>
            </a: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6364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AU" sz="2400" dirty="0">
              <a:solidFill>
                <a:srgbClr val="6364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2800" b="1" dirty="0">
              <a:solidFill>
                <a:srgbClr val="008FBE"/>
              </a:solidFill>
              <a:latin typeface="Calibri"/>
              <a:cs typeface="Calibri"/>
              <a:sym typeface="Calibri"/>
            </a:endParaRPr>
          </a:p>
          <a:p>
            <a:pPr lvl="0"/>
            <a:endParaRPr lang="en-AU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11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884236" y="2324439"/>
            <a:ext cx="8713787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>
                <a:solidFill>
                  <a:srgbClr val="008FBE"/>
                </a:solidFill>
                <a:latin typeface="Calibri"/>
                <a:ea typeface="Calibri"/>
                <a:cs typeface="Calibri"/>
                <a:sym typeface="Calibri"/>
              </a:rPr>
              <a:t>Survey Questions</a:t>
            </a:r>
            <a:endParaRPr dirty="0"/>
          </a:p>
        </p:txBody>
      </p:sp>
      <p:pic>
        <p:nvPicPr>
          <p:cNvPr id="192" name="Shape 1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99562" y="5870575"/>
            <a:ext cx="269716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sp>
        <p:nvSpPr>
          <p:cNvPr id="5" name="Shape 200">
            <a:extLst>
              <a:ext uri="{FF2B5EF4-FFF2-40B4-BE49-F238E27FC236}">
                <a16:creationId xmlns:a16="http://schemas.microsoft.com/office/drawing/2014/main" id="{61028DA8-9B66-4D5C-A978-076010416582}"/>
              </a:ext>
            </a:extLst>
          </p:cNvPr>
          <p:cNvSpPr txBox="1"/>
          <p:nvPr/>
        </p:nvSpPr>
        <p:spPr>
          <a:xfrm>
            <a:off x="884237" y="3482266"/>
            <a:ext cx="4983904" cy="22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666666"/>
              </a:buClr>
              <a:buSzPts val="2800"/>
            </a:pPr>
            <a:r>
              <a:rPr lang="en-AU" sz="2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This section will show you what the survey questions look like.</a:t>
            </a:r>
            <a:endParaRPr lang="en-AU" sz="2800" dirty="0">
              <a:solidFill>
                <a:srgbClr val="666666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" name="Shape 262">
            <a:extLst>
              <a:ext uri="{FF2B5EF4-FFF2-40B4-BE49-F238E27FC236}">
                <a16:creationId xmlns:a16="http://schemas.microsoft.com/office/drawing/2014/main" id="{ABD2500C-06D9-454B-BE01-BCCED9FCEE2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0711" y="1170157"/>
            <a:ext cx="2838820" cy="429848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53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884237" y="1727200"/>
            <a:ext cx="881697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</a:pPr>
            <a:r>
              <a:rPr lang="en-AU" sz="2800" dirty="0">
                <a:solidFill>
                  <a:srgbClr val="636466"/>
                </a:solidFill>
                <a:latin typeface="Calibri"/>
                <a:cs typeface="Calibri"/>
                <a:sym typeface="Calibri"/>
              </a:rPr>
              <a:t>Some questions ask how much time you spend doing certain activities:</a:t>
            </a:r>
            <a:endParaRPr dirty="0"/>
          </a:p>
        </p:txBody>
      </p:sp>
      <p:sp>
        <p:nvSpPr>
          <p:cNvPr id="255" name="Shape 255"/>
          <p:cNvSpPr txBox="1"/>
          <p:nvPr/>
        </p:nvSpPr>
        <p:spPr>
          <a:xfrm>
            <a:off x="11218862" y="6454775"/>
            <a:ext cx="677862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en-US" sz="7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0300AU0000</a:t>
            </a:r>
            <a:endParaRPr/>
          </a:p>
        </p:txBody>
      </p:sp>
      <p:pic>
        <p:nvPicPr>
          <p:cNvPr id="5" name="Shape 172">
            <a:extLst>
              <a:ext uri="{FF2B5EF4-FFF2-40B4-BE49-F238E27FC236}">
                <a16:creationId xmlns:a16="http://schemas.microsoft.com/office/drawing/2014/main" id="{78776B5C-DC28-42AC-8917-01419741A2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7512"/>
          <a:stretch/>
        </p:blipFill>
        <p:spPr>
          <a:xfrm>
            <a:off x="547024" y="3096737"/>
            <a:ext cx="11349700" cy="161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2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8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9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0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4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TLB 2017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EA2127"/>
      </a:accent5>
      <a:accent6>
        <a:srgbClr val="5F5F5F"/>
      </a:accent6>
      <a:hlink>
        <a:srgbClr val="008FBE"/>
      </a:hlink>
      <a:folHlink>
        <a:srgbClr val="5F5F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TLB Wide Screen Theme">
  <a:themeElements>
    <a:clrScheme name="Custom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57A445"/>
      </a:accent1>
      <a:accent2>
        <a:srgbClr val="243670"/>
      </a:accent2>
      <a:accent3>
        <a:srgbClr val="F58620"/>
      </a:accent3>
      <a:accent4>
        <a:srgbClr val="008FBE"/>
      </a:accent4>
      <a:accent5>
        <a:srgbClr val="2C430C"/>
      </a:accent5>
      <a:accent6>
        <a:srgbClr val="B8E5FA"/>
      </a:accent6>
      <a:hlink>
        <a:srgbClr val="008FBE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512</Words>
  <Application>Microsoft Office PowerPoint</Application>
  <PresentationFormat>Widescreen</PresentationFormat>
  <Paragraphs>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14</vt:i4>
      </vt:variant>
    </vt:vector>
  </HeadingPairs>
  <TitlesOfParts>
    <vt:vector size="46" baseType="lpstr">
      <vt:lpstr>Arial</vt:lpstr>
      <vt:lpstr>Calibri</vt:lpstr>
      <vt:lpstr>Symbol</vt:lpstr>
      <vt:lpstr>21_TLB Wide Screen Theme</vt:lpstr>
      <vt:lpstr>22_TLB Wide Screen Theme</vt:lpstr>
      <vt:lpstr>5_Office Theme</vt:lpstr>
      <vt:lpstr>3_Office Theme</vt:lpstr>
      <vt:lpstr>TLB Wide Screen Theme</vt:lpstr>
      <vt:lpstr>Office Theme</vt:lpstr>
      <vt:lpstr>1_TLB Wide Screen Theme</vt:lpstr>
      <vt:lpstr>2_TLB Wide Screen Theme</vt:lpstr>
      <vt:lpstr>3_TLB Wide Screen Theme</vt:lpstr>
      <vt:lpstr>4_TLB Wide Screen Theme</vt:lpstr>
      <vt:lpstr>5_TLB Wide Screen Theme</vt:lpstr>
      <vt:lpstr>6_TLB Wide Screen Theme</vt:lpstr>
      <vt:lpstr>7_TLB Wide Screen Theme</vt:lpstr>
      <vt:lpstr>8_TLB Wide Screen Theme</vt:lpstr>
      <vt:lpstr>9_TLB Wide Screen Theme</vt:lpstr>
      <vt:lpstr>10_TLB Wide Screen Theme</vt:lpstr>
      <vt:lpstr>11_TLB Wide Screen Theme</vt:lpstr>
      <vt:lpstr>12_TLB Wide Screen Theme</vt:lpstr>
      <vt:lpstr>13_TLB Wide Screen Theme</vt:lpstr>
      <vt:lpstr>14_TLB Wide Screen Theme</vt:lpstr>
      <vt:lpstr>15_TLB Wide Screen Theme</vt:lpstr>
      <vt:lpstr>16_TLB Wide Screen Theme</vt:lpstr>
      <vt:lpstr>17_TLB Wide Screen Theme</vt:lpstr>
      <vt:lpstr>18_TLB Wide Screen Theme</vt:lpstr>
      <vt:lpstr>19_TLB Wide Screen Theme</vt:lpstr>
      <vt:lpstr>20_TLB Wide Screen Theme</vt:lpstr>
      <vt:lpstr>1_Office Theme</vt:lpstr>
      <vt:lpstr>2_Office Theme</vt:lpstr>
      <vt:lpstr>4_Office Theme</vt:lpstr>
      <vt:lpstr>Introducing Tell Them From Me    </vt:lpstr>
      <vt:lpstr>PowerPoint Presentation</vt:lpstr>
      <vt:lpstr>PowerPoint Presentation</vt:lpstr>
      <vt:lpstr>PowerPoint Presentation</vt:lpstr>
      <vt:lpstr>Survey Topics</vt:lpstr>
      <vt:lpstr>PowerPoint Presentation</vt:lpstr>
      <vt:lpstr>PowerPoint Presentation</vt:lpstr>
      <vt:lpstr>Survey Questions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Tell Them From Me</dc:title>
  <dc:creator>Joanna Vanderzee</dc:creator>
  <cp:lastModifiedBy>Joanna Vanderzee</cp:lastModifiedBy>
  <cp:revision>4</cp:revision>
  <dcterms:modified xsi:type="dcterms:W3CDTF">2018-07-02T05:40:04Z</dcterms:modified>
</cp:coreProperties>
</file>